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5"/>
  </p:notesMasterIdLst>
  <p:sldIdLst>
    <p:sldId id="256" r:id="rId2"/>
    <p:sldId id="270" r:id="rId3"/>
    <p:sldId id="257" r:id="rId4"/>
    <p:sldId id="258" r:id="rId5"/>
    <p:sldId id="259" r:id="rId6"/>
    <p:sldId id="260" r:id="rId7"/>
    <p:sldId id="263" r:id="rId8"/>
    <p:sldId id="269" r:id="rId9"/>
    <p:sldId id="262" r:id="rId10"/>
    <p:sldId id="264" r:id="rId11"/>
    <p:sldId id="265" r:id="rId12"/>
    <p:sldId id="266" r:id="rId13"/>
    <p:sldId id="268" r:id="rId14"/>
    <p:sldId id="267" r:id="rId15"/>
    <p:sldId id="271" r:id="rId16"/>
    <p:sldId id="272" r:id="rId17"/>
    <p:sldId id="273" r:id="rId18"/>
    <p:sldId id="261" r:id="rId19"/>
    <p:sldId id="275" r:id="rId20"/>
    <p:sldId id="274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4A887-DB0F-4AB5-BDB1-CEC9FAB7DBF9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ADB3D-EC51-45D3-8A64-022391EBA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16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ADB3D-EC51-45D3-8A64-022391EBA7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5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4296-D8F4-4C91-BADA-53364E62CC55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E0F6-7B83-48CD-8509-7F1919A4D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7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4296-D8F4-4C91-BADA-53364E62CC55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E0F6-7B83-48CD-8509-7F1919A4D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81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4296-D8F4-4C91-BADA-53364E62CC55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E0F6-7B83-48CD-8509-7F1919A4DB1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2530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4296-D8F4-4C91-BADA-53364E62CC55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E0F6-7B83-48CD-8509-7F1919A4D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96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4296-D8F4-4C91-BADA-53364E62CC55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E0F6-7B83-48CD-8509-7F1919A4DB1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2685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4296-D8F4-4C91-BADA-53364E62CC55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E0F6-7B83-48CD-8509-7F1919A4D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57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4296-D8F4-4C91-BADA-53364E62CC55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E0F6-7B83-48CD-8509-7F1919A4D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7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4296-D8F4-4C91-BADA-53364E62CC55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E0F6-7B83-48CD-8509-7F1919A4D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6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4296-D8F4-4C91-BADA-53364E62CC55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E0F6-7B83-48CD-8509-7F1919A4D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45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4296-D8F4-4C91-BADA-53364E62CC55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E0F6-7B83-48CD-8509-7F1919A4D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40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4296-D8F4-4C91-BADA-53364E62CC55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E0F6-7B83-48CD-8509-7F1919A4D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89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4296-D8F4-4C91-BADA-53364E62CC55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E0F6-7B83-48CD-8509-7F1919A4D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01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4296-D8F4-4C91-BADA-53364E62CC55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E0F6-7B83-48CD-8509-7F1919A4D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22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4296-D8F4-4C91-BADA-53364E62CC55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E0F6-7B83-48CD-8509-7F1919A4D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2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4296-D8F4-4C91-BADA-53364E62CC55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E0F6-7B83-48CD-8509-7F1919A4D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8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4296-D8F4-4C91-BADA-53364E62CC55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E0F6-7B83-48CD-8509-7F1919A4D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66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44296-D8F4-4C91-BADA-53364E62CC55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EBFE0F6-7B83-48CD-8509-7F1919A4D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3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5" Type="http://schemas.openxmlformats.org/officeDocument/2006/relationships/hyperlink" Target="http://www.msnbc.msn.com/id/39625809/ns/world_news-americas/" TargetMode="External"/><Relationship Id="rId4" Type="http://schemas.openxmlformats.org/officeDocument/2006/relationships/hyperlink" Target="http://blog.apastyle.org/apastyle/apa-style-experts.html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ationmachine.net/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Research Note-taking and APA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Tina Evans, MAT</a:t>
            </a:r>
          </a:p>
          <a:p>
            <a:r>
              <a:rPr lang="en-US" dirty="0" smtClean="0"/>
              <a:t>February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72308"/>
      </p:ext>
    </p:extLst>
  </p:cSld>
  <p:clrMapOvr>
    <a:masterClrMapping/>
  </p:clrMapOvr>
  <p:transition spd="slow" advTm="8307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your source type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7334" y="2037598"/>
            <a:ext cx="5648325" cy="348615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2161308" y="1531917"/>
            <a:ext cx="1674422" cy="34675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8452" y="1270000"/>
            <a:ext cx="4991100" cy="4638675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10367158" y="973777"/>
            <a:ext cx="118754" cy="26155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778452" y="752557"/>
            <a:ext cx="446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Article from </a:t>
            </a:r>
            <a:r>
              <a:rPr lang="en-US" dirty="0" err="1" smtClean="0"/>
              <a:t>NCWise</a:t>
            </a:r>
            <a:r>
              <a:rPr lang="en-US" dirty="0" smtClean="0"/>
              <a:t> Owl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387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919">
        <p15:prstTrans prst="wind"/>
      </p:transition>
    </mc:Choice>
    <mc:Fallback xmlns="">
      <p:transition spd="slow" advTm="159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in the blanks in Citation Machine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29931"/>
          <a:stretch/>
        </p:blipFill>
        <p:spPr>
          <a:xfrm>
            <a:off x="582331" y="1384135"/>
            <a:ext cx="3063393" cy="2390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7330" y="1481714"/>
            <a:ext cx="3362325" cy="2466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1261" y="1481714"/>
            <a:ext cx="3685609" cy="291004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1603169" y="3206338"/>
            <a:ext cx="59376" cy="22681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403273" y="3384468"/>
            <a:ext cx="47501" cy="20900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9505021" y="3479470"/>
            <a:ext cx="1579418" cy="12587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Brace 2"/>
          <p:cNvSpPr/>
          <p:nvPr/>
        </p:nvSpPr>
        <p:spPr>
          <a:xfrm>
            <a:off x="11648741" y="3384468"/>
            <a:ext cx="45719" cy="724394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21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8658">
        <p14:switch dir="r"/>
      </p:transition>
    </mc:Choice>
    <mc:Fallback xmlns="">
      <p:transition spd="slow" advTm="186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to make sure all of the blanks are filled in; add or change information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35034" y="1813726"/>
            <a:ext cx="3135085" cy="448032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13756" y="3443844"/>
            <a:ext cx="914400" cy="6100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73132" y="5557652"/>
            <a:ext cx="820024" cy="118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51262" y="6294048"/>
            <a:ext cx="641894" cy="2173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75668" y="1808146"/>
            <a:ext cx="3341490" cy="4703283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8348353" y="3056360"/>
            <a:ext cx="1543792" cy="68876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8455231" y="4053887"/>
            <a:ext cx="1413164" cy="1143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8317158" y="5320145"/>
            <a:ext cx="1040598" cy="593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8317159" y="5852339"/>
            <a:ext cx="1040597" cy="378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8317159" y="6194857"/>
            <a:ext cx="956843" cy="159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5879" y="686021"/>
            <a:ext cx="2384851" cy="221596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1054687" y="3056360"/>
            <a:ext cx="68238" cy="14206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12217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9991">
        <p15:prstTrans prst="wind"/>
      </p:transition>
    </mc:Choice>
    <mc:Fallback xmlns="">
      <p:transition spd="slow" advTm="399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“Make Citation” and then cut and paste into your Annotated Bibliography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77863" y="2375222"/>
            <a:ext cx="4183062" cy="345216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781299" y="5522026"/>
            <a:ext cx="415636" cy="10925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087658" y="1851043"/>
            <a:ext cx="6690885" cy="37503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107937">
            <a:off x="9143503" y="1610896"/>
            <a:ext cx="3353091" cy="8779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7206018" y="5522026"/>
            <a:ext cx="27297" cy="9113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Brace 17"/>
          <p:cNvSpPr/>
          <p:nvPr/>
        </p:nvSpPr>
        <p:spPr>
          <a:xfrm>
            <a:off x="11273050" y="2913526"/>
            <a:ext cx="54591" cy="637710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0625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2527">
        <p15:prstTrans prst="peelOff"/>
      </p:transition>
    </mc:Choice>
    <mc:Fallback xmlns="">
      <p:transition spd="slow" advTm="425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Annotated Bibliography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88289" y="1781298"/>
            <a:ext cx="5158880" cy="441370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Annotated Bibliography is a separate page</a:t>
            </a:r>
          </a:p>
          <a:p>
            <a:r>
              <a:rPr lang="en-US" dirty="0" smtClean="0"/>
              <a:t>Double-space</a:t>
            </a:r>
          </a:p>
          <a:p>
            <a:r>
              <a:rPr lang="en-US" dirty="0" smtClean="0"/>
              <a:t>Alphabetize your list</a:t>
            </a:r>
          </a:p>
          <a:p>
            <a:r>
              <a:rPr lang="en-US" dirty="0"/>
              <a:t>It should have several sentences summarizing the main points or ideas found in the item. It should then include your own statement evaluating the quality of the item and/or relating the item to your own research topic. </a:t>
            </a:r>
            <a:r>
              <a:rPr lang="en-US" dirty="0" smtClean="0"/>
              <a:t> </a:t>
            </a:r>
          </a:p>
          <a:p>
            <a:r>
              <a:rPr lang="en-US" sz="900" dirty="0"/>
              <a:t>(https://</a:t>
            </a:r>
            <a:r>
              <a:rPr lang="en-US" sz="900" dirty="0" smtClean="0"/>
              <a:t>www.bethel.edu/library/research/apa-annobib-sixth.pdf)</a:t>
            </a:r>
            <a:endParaRPr lang="en-US" sz="9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9580728" y="4435522"/>
            <a:ext cx="1624084" cy="955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2863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5744">
        <p14:switch dir="r"/>
      </p:transition>
    </mc:Choice>
    <mc:Fallback xmlns="">
      <p:transition spd="slow" advTm="457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Determine your in-text citation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36117" y="2160588"/>
            <a:ext cx="3679803" cy="388143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789431" y="1469232"/>
            <a:ext cx="4186237" cy="6913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Click on Parenthetical</a:t>
            </a:r>
          </a:p>
          <a:p>
            <a:pPr marL="0" indent="0">
              <a:buNone/>
            </a:pPr>
            <a:r>
              <a:rPr lang="en-US" sz="1600" dirty="0" smtClean="0"/>
              <a:t>Fill in the blanks</a:t>
            </a:r>
            <a:endParaRPr lang="en-US" sz="16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969000" y="3682206"/>
            <a:ext cx="1473200" cy="4191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549025" y="4773214"/>
            <a:ext cx="1580035" cy="5969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969000" y="3682205"/>
            <a:ext cx="1473200" cy="4191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624083" y="2791609"/>
            <a:ext cx="1965278" cy="4572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319" y="3931752"/>
            <a:ext cx="2164268" cy="6584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317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7428">
        <p14:prism/>
      </p:transition>
    </mc:Choice>
    <mc:Fallback xmlns="">
      <p:transition spd="slow" advTm="274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in-text citation appears!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522982" y="2393816"/>
            <a:ext cx="4296918" cy="373267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3517900" y="4826000"/>
            <a:ext cx="6019800" cy="10541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3008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265">
        <p14:prism isInverted="1"/>
      </p:transition>
    </mc:Choice>
    <mc:Fallback xmlns="">
      <p:transition spd="slow" advTm="112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the name author–date system implies, APA Style in-text citations include the author and date, either both inside parentheses or with the author names in running text and the date in parentheses. Here are two examples: </a:t>
            </a:r>
          </a:p>
          <a:p>
            <a:r>
              <a:rPr lang="en-US" dirty="0"/>
              <a:t>After the intervention, children increased in the number of books read per week (Smith &amp; </a:t>
            </a:r>
            <a:r>
              <a:rPr lang="en-US" dirty="0" err="1"/>
              <a:t>Wexwood</a:t>
            </a:r>
            <a:r>
              <a:rPr lang="en-US" dirty="0"/>
              <a:t>, 2010). </a:t>
            </a:r>
          </a:p>
          <a:p>
            <a:r>
              <a:rPr lang="en-US" dirty="0"/>
              <a:t>Smith and </a:t>
            </a:r>
            <a:r>
              <a:rPr lang="en-US" dirty="0" err="1"/>
              <a:t>Wexwood</a:t>
            </a:r>
            <a:r>
              <a:rPr lang="en-US" dirty="0"/>
              <a:t> (2010) reported that after the intervention, children increased in the number of books read per week. </a:t>
            </a:r>
          </a:p>
          <a:p>
            <a:r>
              <a:rPr lang="en-US" sz="1000" dirty="0"/>
              <a:t>http://blog.apastyle.org/apastyle/2011/01/writing-in-text-citations-in-apa-style.html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476466" y="3575713"/>
            <a:ext cx="2524835" cy="272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553473" y="4100975"/>
            <a:ext cx="40942" cy="16720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828800" y="4100975"/>
            <a:ext cx="614149" cy="149460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8670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142">
        <p14:doors dir="vert"/>
      </p:transition>
    </mc:Choice>
    <mc:Fallback xmlns="">
      <p:transition spd="slow" advTm="201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table for taking Cornell notes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2952212"/>
              </p:ext>
            </p:extLst>
          </p:nvPr>
        </p:nvGraphicFramePr>
        <p:xfrm>
          <a:off x="677863" y="2160588"/>
          <a:ext cx="8596311" cy="2047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0168"/>
                <a:gridCol w="4525107"/>
                <a:gridCol w="2041036"/>
              </a:tblGrid>
              <a:tr h="1023998">
                <a:tc>
                  <a:txBody>
                    <a:bodyPr/>
                    <a:lstStyle/>
                    <a:p>
                      <a:r>
                        <a:rPr lang="en-US" dirty="0" smtClean="0"/>
                        <a:t>Main Idea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Details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Source/Citation</a:t>
                      </a:r>
                      <a:endParaRPr lang="en-US" dirty="0"/>
                    </a:p>
                  </a:txBody>
                  <a:tcPr/>
                </a:tc>
              </a:tr>
              <a:tr h="10239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086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635">
        <p15:prstTrans prst="pageCurlDouble"/>
      </p:transition>
    </mc:Choice>
    <mc:Fallback xmlns="">
      <p:transition spd="slow" advTm="106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587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Cut and paste information you want to use into your table—be sure to include your </a:t>
            </a:r>
            <a:br>
              <a:rPr lang="en-US" dirty="0" smtClean="0"/>
            </a:br>
            <a:r>
              <a:rPr lang="en-US" dirty="0" smtClean="0"/>
              <a:t>in-text citation! 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9643" y="2197100"/>
            <a:ext cx="4884751" cy="3881437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395785" y="4408227"/>
            <a:ext cx="613858" cy="8622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412" y="2197100"/>
            <a:ext cx="5411574" cy="17236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9360" y="3008689"/>
            <a:ext cx="2328874" cy="24995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0482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5750">
        <p15:prstTrans prst="drape"/>
      </p:transition>
    </mc:Choice>
    <mc:Fallback xmlns="">
      <p:transition spd="slow" advTm="457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Driving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What is a natural solution to curbing pollution caused by eutrophication in the French Broad River in Asheville, North Carolina?</a:t>
            </a:r>
          </a:p>
          <a:p>
            <a:r>
              <a:rPr lang="en-US" sz="4000" dirty="0" smtClean="0"/>
              <a:t>(</a:t>
            </a:r>
            <a:r>
              <a:rPr lang="en-US" sz="4000" dirty="0"/>
              <a:t>runoff from fertilized lawns, agricultural fields and sewage treatment </a:t>
            </a:r>
            <a:r>
              <a:rPr lang="en-US" sz="4000" dirty="0" smtClean="0"/>
              <a:t>plants) 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14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14">
        <p15:prstTrans prst="peelOff"/>
      </p:transition>
    </mc:Choice>
    <mc:Fallback xmlns="">
      <p:transition spd="slow" advTm="150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5234" y="596900"/>
            <a:ext cx="10130366" cy="1320800"/>
          </a:xfrm>
        </p:spPr>
        <p:txBody>
          <a:bodyPr>
            <a:normAutofit/>
          </a:bodyPr>
          <a:lstStyle/>
          <a:p>
            <a:r>
              <a:rPr lang="en-US" dirty="0" smtClean="0"/>
              <a:t>Each point is a separate bullet point </a:t>
            </a:r>
            <a:br>
              <a:rPr lang="en-US" dirty="0" smtClean="0"/>
            </a:br>
            <a:r>
              <a:rPr lang="en-US" dirty="0" smtClean="0"/>
              <a:t>(it’s easier once you start writing) 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542157"/>
              </p:ext>
            </p:extLst>
          </p:nvPr>
        </p:nvGraphicFramePr>
        <p:xfrm>
          <a:off x="355600" y="2160588"/>
          <a:ext cx="11620499" cy="3584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4383"/>
                <a:gridCol w="6117042"/>
                <a:gridCol w="2759074"/>
              </a:tblGrid>
              <a:tr h="1023998">
                <a:tc>
                  <a:txBody>
                    <a:bodyPr/>
                    <a:lstStyle/>
                    <a:p>
                      <a:r>
                        <a:rPr lang="en-US" dirty="0" smtClean="0"/>
                        <a:t>Main Idea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Details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Source/Citation</a:t>
                      </a:r>
                      <a:endParaRPr lang="en-US" dirty="0"/>
                    </a:p>
                  </a:txBody>
                  <a:tcPr/>
                </a:tc>
              </a:tr>
              <a:tr h="1023998">
                <a:tc>
                  <a:txBody>
                    <a:bodyPr/>
                    <a:lstStyle/>
                    <a:p>
                      <a:r>
                        <a:rPr lang="en-US" dirty="0" smtClean="0"/>
                        <a:t>Chemical</a:t>
                      </a:r>
                      <a:r>
                        <a:rPr lang="en-US" baseline="0" dirty="0" smtClean="0"/>
                        <a:t> process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“Nitrogen and phosphorus exist in organic (plant and animal residue) and inorganic (mineralized) forms” (Cho, 2011).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“As shellfish filter water, they remove organic nutrients, while seaweeds take up inorganic nutrients” (Cho, 2011).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Cho, R. (2011, September 1). The Seaweed and Shellfish Solution: Using Nature's Filters to Help Curb Pollution and Fish Farm Waste. </a:t>
                      </a:r>
                      <a:r>
                        <a:rPr lang="en-US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E: The Environmental Magazine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12-14.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V="1">
            <a:off x="4681182" y="4913195"/>
            <a:ext cx="13648" cy="15285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2849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4901">
        <p14:flip dir="r"/>
      </p:transition>
    </mc:Choice>
    <mc:Fallback xmlns="">
      <p:transition spd="slow" advTm="349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Take one page of notes per article</a:t>
            </a:r>
          </a:p>
          <a:p>
            <a:r>
              <a:rPr lang="en-US" sz="3200" dirty="0" smtClean="0"/>
              <a:t>Or take notes based on the main idea/topic and add different sources to the same page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48" y="3943128"/>
            <a:ext cx="7716039" cy="245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4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2498">
        <p14:prism/>
      </p:transition>
    </mc:Choice>
    <mc:Fallback xmlns="">
      <p:transition spd="slow" advTm="124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720696"/>
            <a:ext cx="8596668" cy="1320800"/>
          </a:xfrm>
        </p:spPr>
        <p:txBody>
          <a:bodyPr/>
          <a:lstStyle/>
          <a:p>
            <a:r>
              <a:rPr lang="en-US" dirty="0" smtClean="0"/>
              <a:t>Other questions about APA formatting?</a:t>
            </a:r>
            <a:br>
              <a:rPr lang="en-US" dirty="0" smtClean="0"/>
            </a:br>
            <a:r>
              <a:rPr lang="en-US" dirty="0" smtClean="0"/>
              <a:t>Visit the site below: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006" y="2160983"/>
            <a:ext cx="4975322" cy="786452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214196" y="3066922"/>
            <a:ext cx="10046085" cy="3304117"/>
          </a:xfrm>
        </p:spPr>
        <p:txBody>
          <a:bodyPr/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blog.apastyle.org/apastyle/apa-style-experts.html</a:t>
            </a:r>
            <a:endParaRPr lang="en-US" dirty="0" smtClean="0"/>
          </a:p>
          <a:p>
            <a:r>
              <a:rPr lang="en-US" dirty="0" smtClean="0"/>
              <a:t>Common question—what if the article doesn’t have an author?</a:t>
            </a:r>
          </a:p>
          <a:p>
            <a:r>
              <a:rPr lang="en-US" dirty="0" smtClean="0"/>
              <a:t>Example:</a:t>
            </a:r>
          </a:p>
          <a:p>
            <a:r>
              <a:rPr lang="en-US" dirty="0"/>
              <a:t>All 33 Chile miners freed in flawless rescue. (2010, October 13). Retrieved from </a:t>
            </a:r>
            <a:r>
              <a:rPr lang="en-US" dirty="0">
                <a:hlinkClick r:id="rId5"/>
              </a:rPr>
              <a:t>http://www.msnbc.msn.com/id/39625809/ns/world_news-americas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r>
              <a:rPr lang="en-US" dirty="0"/>
              <a:t>Cite in text the first few words of the reference list entry (usually the title) and the year. Use double quotation marks around the title or abbreviated </a:t>
            </a:r>
            <a:r>
              <a:rPr lang="en-US" dirty="0" smtClean="0"/>
              <a:t>title: </a:t>
            </a:r>
            <a:r>
              <a:rPr lang="en-US" dirty="0"/>
              <a:t>("All 33 Chile Miners," 2010).</a:t>
            </a:r>
            <a:endParaRPr lang="en-US" dirty="0" smtClean="0"/>
          </a:p>
          <a:p>
            <a:endParaRPr lang="en-US" dirty="0" smtClean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7006128" y="5524878"/>
            <a:ext cx="914400" cy="84616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4156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8199">
        <p14:prism isInverted="1"/>
      </p:transition>
    </mc:Choice>
    <mc:Fallback xmlns="">
      <p:transition spd="slow" advTm="281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 researching!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3275" y="2101933"/>
            <a:ext cx="7230605" cy="39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6388">
        <p14:flip dir="r"/>
      </p:transition>
    </mc:Choice>
    <mc:Fallback xmlns="">
      <p:transition spd="slow" advTm="163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5861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Most Important: Finding Credible Resources</a:t>
            </a:r>
            <a:br>
              <a:rPr lang="en-US" dirty="0" smtClean="0"/>
            </a:br>
            <a:r>
              <a:rPr lang="en-US" dirty="0" smtClean="0"/>
              <a:t>1) Go to Buncombe County Schools</a:t>
            </a:r>
            <a:br>
              <a:rPr lang="en-US" dirty="0" smtClean="0"/>
            </a:br>
            <a:r>
              <a:rPr lang="en-US" dirty="0" smtClean="0"/>
              <a:t>2) Select Nesbitt Discovery Academy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990"/>
          <a:stretch/>
        </p:blipFill>
        <p:spPr>
          <a:xfrm>
            <a:off x="1563489" y="2426676"/>
            <a:ext cx="6824357" cy="341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37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235">
        <p15:prstTrans prst="wind"/>
      </p:transition>
    </mc:Choice>
    <mc:Fallback xmlns="">
      <p:transition spd="slow" advTm="102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Nesbitt Discovery Academy Website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Click on Academics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240338" y="2449114"/>
            <a:ext cx="4759002" cy="57626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Scroll down &amp; click on resources, then click on the link.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5745" y="3042962"/>
            <a:ext cx="4184650" cy="1902113"/>
          </a:xfrm>
          <a:prstGeom prst="rect">
            <a:avLst/>
          </a:prstGeom>
        </p:spPr>
      </p:pic>
      <p:pic>
        <p:nvPicPr>
          <p:cNvPr id="15" name="Content Placeholder 14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240338" y="3204970"/>
            <a:ext cx="4186237" cy="1740105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2368062" y="2449114"/>
            <a:ext cx="1617784" cy="18415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699577" y="4884396"/>
            <a:ext cx="1840523" cy="10805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5529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389">
        <p14:flip dir="r"/>
      </p:transition>
    </mc:Choice>
    <mc:Fallback xmlns="">
      <p:transition spd="slow" advTm="103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credible resource—good options (see below)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44883" y="2125968"/>
            <a:ext cx="4619625" cy="35052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5562539" y="3352799"/>
            <a:ext cx="2203938" cy="130126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82346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782">
        <p15:prstTrans prst="drape"/>
      </p:transition>
    </mc:Choice>
    <mc:Fallback xmlns="">
      <p:transition spd="slow" advTm="87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Narrow your search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Example: NC Wise Owl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High School Zone</a:t>
            </a:r>
          </a:p>
          <a:p>
            <a:r>
              <a:rPr lang="en-US" dirty="0" smtClean="0"/>
              <a:t>Student Research</a:t>
            </a:r>
          </a:p>
          <a:p>
            <a:r>
              <a:rPr lang="en-US" dirty="0" smtClean="0"/>
              <a:t>Password: </a:t>
            </a:r>
            <a:r>
              <a:rPr lang="en-US" dirty="0" err="1" smtClean="0"/>
              <a:t>wiseowl</a:t>
            </a:r>
            <a:endParaRPr lang="en-US" dirty="0" smtClean="0"/>
          </a:p>
          <a:p>
            <a:r>
              <a:rPr lang="en-US" dirty="0" smtClean="0"/>
              <a:t>Next, click on Science</a:t>
            </a:r>
          </a:p>
          <a:p>
            <a:r>
              <a:rPr lang="en-US" dirty="0" smtClean="0"/>
              <a:t>Then, click on Environment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167" y="1492767"/>
            <a:ext cx="2893488" cy="469701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4861368" y="879231"/>
            <a:ext cx="1351863" cy="18580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1597" y="1374301"/>
            <a:ext cx="2447925" cy="493395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7983415" y="797169"/>
            <a:ext cx="93785" cy="445476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t="6043"/>
          <a:stretch/>
        </p:blipFill>
        <p:spPr>
          <a:xfrm>
            <a:off x="10029825" y="1374301"/>
            <a:ext cx="2162175" cy="4913205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10925907" y="922230"/>
            <a:ext cx="1090247" cy="34553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17877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7618">
        <p15:prstTrans prst="pageCurlDouble"/>
      </p:transition>
    </mc:Choice>
    <mc:Fallback xmlns="">
      <p:transition spd="slow" advTm="176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Narrow your search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045" y="2160983"/>
            <a:ext cx="4185623" cy="3304117"/>
          </a:xfrm>
        </p:spPr>
        <p:txBody>
          <a:bodyPr/>
          <a:lstStyle/>
          <a:p>
            <a:r>
              <a:rPr lang="en-US" dirty="0"/>
              <a:t>Search bar:  Water Pollution Solutions</a:t>
            </a:r>
          </a:p>
          <a:p>
            <a:r>
              <a:rPr lang="en-US" dirty="0"/>
              <a:t>Narrow down to an article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67063" y="1246910"/>
            <a:ext cx="6775752" cy="513344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6792686" y="320634"/>
            <a:ext cx="1045028" cy="11756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152019" y="5529428"/>
            <a:ext cx="3230088" cy="3325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7334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49">
        <p:split orient="vert"/>
      </p:transition>
    </mc:Choice>
    <mc:Fallback xmlns="">
      <p:transition spd="slow" advTm="1004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new page that is titled </a:t>
            </a:r>
            <a:br>
              <a:rPr lang="en-US" dirty="0" smtClean="0"/>
            </a:br>
            <a:r>
              <a:rPr lang="en-US" dirty="0" smtClean="0"/>
              <a:t>Annotated Bibliography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8784" y="1930400"/>
            <a:ext cx="7308001" cy="441827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5842660" y="1626919"/>
            <a:ext cx="2724125" cy="6412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40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907">
        <p14:switch dir="r"/>
      </p:transition>
    </mc:Choice>
    <mc:Fallback xmlns="">
      <p:transition spd="slow" advTm="109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Determine citation information BEFORE taking notes.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7334" y="2139368"/>
            <a:ext cx="4185623" cy="330411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Helps to eliminate plagiarism if you cite your sources as you do your research</a:t>
            </a:r>
          </a:p>
          <a:p>
            <a:r>
              <a:rPr lang="en-US" dirty="0" smtClean="0"/>
              <a:t>Saves time later when you’re in the thinking/writing mode</a:t>
            </a:r>
          </a:p>
          <a:p>
            <a:r>
              <a:rPr lang="en-US" dirty="0" smtClean="0"/>
              <a:t>Go to:  </a:t>
            </a:r>
            <a:r>
              <a:rPr lang="en-US" dirty="0" smtClean="0">
                <a:hlinkClick r:id="rId3"/>
              </a:rPr>
              <a:t>www.citationmachine.net</a:t>
            </a:r>
            <a:endParaRPr lang="en-US" dirty="0" smtClean="0"/>
          </a:p>
          <a:p>
            <a:r>
              <a:rPr lang="en-US" dirty="0" smtClean="0"/>
              <a:t>Choose APA for Science, Engineering and Psychology</a:t>
            </a:r>
          </a:p>
          <a:p>
            <a:r>
              <a:rPr lang="en-US" dirty="0" smtClean="0"/>
              <a:t>Choose MLA for English, History, Humanities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087938" y="1930400"/>
            <a:ext cx="6269186" cy="391941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6482861" y="5443485"/>
            <a:ext cx="1141097" cy="123866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4113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5282">
        <p14:prism isInverted="1"/>
      </p:transition>
    </mc:Choice>
    <mc:Fallback xmlns="">
      <p:transition spd="slow" advTm="352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0.7|0.6|10.4|3.3|1.5|1|5.1|1.9|1.1|5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2.7|5.6|1.9|12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21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3.5|1.5|2|3.3|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8.6|5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2.1|1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6.1|5.9|8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0.9|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8|8.9|1|0.9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.8|1.9|1.3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9|1.2|1.6|2.3|5.2|4.4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454</TotalTime>
  <Words>567</Words>
  <Application>Microsoft Office PowerPoint</Application>
  <PresentationFormat>Widescreen</PresentationFormat>
  <Paragraphs>74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Trebuchet MS</vt:lpstr>
      <vt:lpstr>Wingdings 3</vt:lpstr>
      <vt:lpstr>Facet</vt:lpstr>
      <vt:lpstr>Research Note-taking and APA Style</vt:lpstr>
      <vt:lpstr>Example Driving Question</vt:lpstr>
      <vt:lpstr>Most Important: Finding Credible Resources 1) Go to Buncombe County Schools 2) Select Nesbitt Discovery Academy</vt:lpstr>
      <vt:lpstr>Nesbitt Discovery Academy Website</vt:lpstr>
      <vt:lpstr>Finding a credible resource—good options (see below) </vt:lpstr>
      <vt:lpstr>Narrow your search</vt:lpstr>
      <vt:lpstr>Narrow your search</vt:lpstr>
      <vt:lpstr>Create a new page that is titled  Annotated Bibliography</vt:lpstr>
      <vt:lpstr>Determine citation information BEFORE taking notes.</vt:lpstr>
      <vt:lpstr>Choose your source type</vt:lpstr>
      <vt:lpstr>Fill in the blanks in Citation Machine</vt:lpstr>
      <vt:lpstr>Check to make sure all of the blanks are filled in; add or change information</vt:lpstr>
      <vt:lpstr>Click “Make Citation” and then cut and paste into your Annotated Bibliography</vt:lpstr>
      <vt:lpstr>Annotated Bibliography</vt:lpstr>
      <vt:lpstr>Determine your in-text citation</vt:lpstr>
      <vt:lpstr>Your in-text citation appears!</vt:lpstr>
      <vt:lpstr>APA Style</vt:lpstr>
      <vt:lpstr>Create a table for taking Cornell notes</vt:lpstr>
      <vt:lpstr>Cut and paste information you want to use into your table—be sure to include your  in-text citation! </vt:lpstr>
      <vt:lpstr>Each point is a separate bullet point  (it’s easier once you start writing) </vt:lpstr>
      <vt:lpstr>OPTIONS</vt:lpstr>
      <vt:lpstr>Other questions about APA formatting? Visit the site below:</vt:lpstr>
      <vt:lpstr>Happy researching!</vt:lpstr>
    </vt:vector>
  </TitlesOfParts>
  <Company>Buncombe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Note-taking and APA Style</dc:title>
  <dc:creator>Tina Evans</dc:creator>
  <cp:lastModifiedBy>Tina Evans</cp:lastModifiedBy>
  <cp:revision>44</cp:revision>
  <dcterms:created xsi:type="dcterms:W3CDTF">2015-02-06T17:00:25Z</dcterms:created>
  <dcterms:modified xsi:type="dcterms:W3CDTF">2015-02-09T01:21:23Z</dcterms:modified>
  <cp:contentStatus/>
</cp:coreProperties>
</file>